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64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4" r:id="rId15"/>
    <p:sldId id="270" r:id="rId16"/>
    <p:sldId id="271" r:id="rId17"/>
    <p:sldId id="272" r:id="rId18"/>
    <p:sldId id="273" r:id="rId19"/>
    <p:sldId id="275" r:id="rId20"/>
    <p:sldId id="276" r:id="rId21"/>
    <p:sldId id="278" r:id="rId22"/>
    <p:sldId id="277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03" autoAdjust="0"/>
    <p:restoredTop sz="94660"/>
  </p:normalViewPr>
  <p:slideViewPr>
    <p:cSldViewPr>
      <p:cViewPr varScale="1">
        <p:scale>
          <a:sx n="69" d="100"/>
          <a:sy n="69" d="100"/>
        </p:scale>
        <p:origin x="135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86156-5EFC-4B96-BB53-062E61E48859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9A14E-47AE-438E-85E3-C1F173F2E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010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A14E-47AE-438E-85E3-C1F173F2E61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351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A14E-47AE-438E-85E3-C1F173F2E61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951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8D141-44FE-4DBE-B609-A9739DC4F18F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2724C-8A39-48E1-87FF-5B01BB1466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496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8D141-44FE-4DBE-B609-A9739DC4F18F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2724C-8A39-48E1-87FF-5B01BB1466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246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8D141-44FE-4DBE-B609-A9739DC4F18F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2724C-8A39-48E1-87FF-5B01BB1466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828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8D141-44FE-4DBE-B609-A9739DC4F18F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2724C-8A39-48E1-87FF-5B01BB1466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673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8D141-44FE-4DBE-B609-A9739DC4F18F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2724C-8A39-48E1-87FF-5B01BB1466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64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8D141-44FE-4DBE-B609-A9739DC4F18F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2724C-8A39-48E1-87FF-5B01BB1466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148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8D141-44FE-4DBE-B609-A9739DC4F18F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2724C-8A39-48E1-87FF-5B01BB1466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14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8D141-44FE-4DBE-B609-A9739DC4F18F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2724C-8A39-48E1-87FF-5B01BB1466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136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8D141-44FE-4DBE-B609-A9739DC4F18F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2724C-8A39-48E1-87FF-5B01BB1466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607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8D141-44FE-4DBE-B609-A9739DC4F18F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2724C-8A39-48E1-87FF-5B01BB1466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638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8D141-44FE-4DBE-B609-A9739DC4F18F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2724C-8A39-48E1-87FF-5B01BB1466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533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18D141-44FE-4DBE-B609-A9739DC4F18F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52724C-8A39-48E1-87FF-5B01BB1466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811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jpeg"/><Relationship Id="rId2" Type="http://schemas.openxmlformats.org/officeDocument/2006/relationships/image" Target="../media/image1.png"/><Relationship Id="rId16" Type="http://schemas.openxmlformats.org/officeDocument/2006/relationships/image" Target="../media/image15.jpe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jpeg"/><Relationship Id="rId23" Type="http://schemas.openxmlformats.org/officeDocument/2006/relationships/image" Target="../media/image21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jpg"/><Relationship Id="rId22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2.png"/><Relationship Id="rId7" Type="http://schemas.openxmlformats.org/officeDocument/2006/relationships/image" Target="../media/image4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1.png"/><Relationship Id="rId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23.png"/><Relationship Id="rId9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2.png"/><Relationship Id="rId7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1.png"/><Relationship Id="rId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23.png"/><Relationship Id="rId9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2.png"/><Relationship Id="rId7" Type="http://schemas.openxmlformats.org/officeDocument/2006/relationships/image" Target="../media/image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1.png"/><Relationship Id="rId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23.png"/><Relationship Id="rId9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2.png"/><Relationship Id="rId7" Type="http://schemas.openxmlformats.org/officeDocument/2006/relationships/image" Target="../media/image4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1.png"/><Relationship Id="rId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23.png"/><Relationship Id="rId9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2.png"/><Relationship Id="rId7" Type="http://schemas.openxmlformats.org/officeDocument/2006/relationships/image" Target="../media/image5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1.png"/><Relationship Id="rId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23.png"/><Relationship Id="rId9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2.png"/><Relationship Id="rId7" Type="http://schemas.openxmlformats.org/officeDocument/2006/relationships/image" Target="../media/image5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1.png"/><Relationship Id="rId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23.png"/><Relationship Id="rId9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2.png"/><Relationship Id="rId7" Type="http://schemas.openxmlformats.org/officeDocument/2006/relationships/image" Target="../media/image5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1.png"/><Relationship Id="rId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23.png"/><Relationship Id="rId9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2.png"/><Relationship Id="rId7" Type="http://schemas.openxmlformats.org/officeDocument/2006/relationships/image" Target="../media/image5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1.png"/><Relationship Id="rId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23.png"/><Relationship Id="rId9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2.png"/><Relationship Id="rId7" Type="http://schemas.openxmlformats.org/officeDocument/2006/relationships/image" Target="../media/image5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1.png"/><Relationship Id="rId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23.png"/><Relationship Id="rId9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2.png"/><Relationship Id="rId7" Type="http://schemas.openxmlformats.org/officeDocument/2006/relationships/image" Target="../media/image5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1.png"/><Relationship Id="rId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23.png"/><Relationship Id="rId9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microsoft.com/office/2007/relationships/hdphoto" Target="../media/hdphoto1.wdp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19.png"/><Relationship Id="rId5" Type="http://schemas.openxmlformats.org/officeDocument/2006/relationships/image" Target="../media/image24.png"/><Relationship Id="rId10" Type="http://schemas.openxmlformats.org/officeDocument/2006/relationships/image" Target="../media/image29.gif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22.png"/><Relationship Id="rId7" Type="http://schemas.openxmlformats.org/officeDocument/2006/relationships/image" Target="../media/image56.png"/><Relationship Id="rId12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19.png"/><Relationship Id="rId5" Type="http://schemas.openxmlformats.org/officeDocument/2006/relationships/image" Target="../media/image24.png"/><Relationship Id="rId10" Type="http://schemas.microsoft.com/office/2007/relationships/hdphoto" Target="../media/hdphoto1.wdp"/><Relationship Id="rId4" Type="http://schemas.openxmlformats.org/officeDocument/2006/relationships/image" Target="../media/image23.png"/><Relationship Id="rId9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22.png"/><Relationship Id="rId7" Type="http://schemas.openxmlformats.org/officeDocument/2006/relationships/image" Target="../media/image58.png"/><Relationship Id="rId12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19.png"/><Relationship Id="rId5" Type="http://schemas.openxmlformats.org/officeDocument/2006/relationships/image" Target="../media/image24.png"/><Relationship Id="rId10" Type="http://schemas.microsoft.com/office/2007/relationships/hdphoto" Target="../media/hdphoto1.wdp"/><Relationship Id="rId4" Type="http://schemas.openxmlformats.org/officeDocument/2006/relationships/image" Target="../media/image23.png"/><Relationship Id="rId9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2.png"/><Relationship Id="rId7" Type="http://schemas.openxmlformats.org/officeDocument/2006/relationships/image" Target="../media/image6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1.png"/><Relationship Id="rId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23.png"/><Relationship Id="rId9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2.png"/><Relationship Id="rId7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1.png"/><Relationship Id="rId4" Type="http://schemas.openxmlformats.org/officeDocument/2006/relationships/image" Target="../media/image23.png"/><Relationship Id="rId9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image" Target="../media/image25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microsoft.com/office/2007/relationships/hdphoto" Target="../media/hdphoto1.wdp"/><Relationship Id="rId5" Type="http://schemas.openxmlformats.org/officeDocument/2006/relationships/image" Target="../media/image23.png"/><Relationship Id="rId10" Type="http://schemas.openxmlformats.org/officeDocument/2006/relationships/image" Target="../media/image20.png"/><Relationship Id="rId4" Type="http://schemas.openxmlformats.org/officeDocument/2006/relationships/image" Target="../media/image22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2.png"/><Relationship Id="rId7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1.png"/><Relationship Id="rId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23.png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microsoft.com/office/2007/relationships/hdphoto" Target="../media/hdphoto1.wdp"/><Relationship Id="rId3" Type="http://schemas.openxmlformats.org/officeDocument/2006/relationships/image" Target="../media/image22.png"/><Relationship Id="rId7" Type="http://schemas.openxmlformats.org/officeDocument/2006/relationships/image" Target="../media/image32.png"/><Relationship Id="rId12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36.png"/><Relationship Id="rId5" Type="http://schemas.openxmlformats.org/officeDocument/2006/relationships/image" Target="../media/image24.png"/><Relationship Id="rId15" Type="http://schemas.openxmlformats.org/officeDocument/2006/relationships/image" Target="../media/image21.png"/><Relationship Id="rId10" Type="http://schemas.openxmlformats.org/officeDocument/2006/relationships/image" Target="../media/image35.png"/><Relationship Id="rId4" Type="http://schemas.openxmlformats.org/officeDocument/2006/relationships/image" Target="../media/image23.png"/><Relationship Id="rId9" Type="http://schemas.openxmlformats.org/officeDocument/2006/relationships/image" Target="../media/image34.png"/><Relationship Id="rId1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gif"/><Relationship Id="rId13" Type="http://schemas.openxmlformats.org/officeDocument/2006/relationships/image" Target="../media/image42.png"/><Relationship Id="rId18" Type="http://schemas.openxmlformats.org/officeDocument/2006/relationships/image" Target="../media/image21.png"/><Relationship Id="rId3" Type="http://schemas.openxmlformats.org/officeDocument/2006/relationships/image" Target="../media/image2.png"/><Relationship Id="rId7" Type="http://schemas.openxmlformats.org/officeDocument/2006/relationships/image" Target="../media/image25.png"/><Relationship Id="rId12" Type="http://schemas.openxmlformats.org/officeDocument/2006/relationships/image" Target="../media/image41.pn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40.png"/><Relationship Id="rId5" Type="http://schemas.openxmlformats.org/officeDocument/2006/relationships/image" Target="../media/image23.png"/><Relationship Id="rId15" Type="http://schemas.openxmlformats.org/officeDocument/2006/relationships/image" Target="../media/image20.png"/><Relationship Id="rId10" Type="http://schemas.openxmlformats.org/officeDocument/2006/relationships/image" Target="../media/image39.png"/><Relationship Id="rId4" Type="http://schemas.openxmlformats.org/officeDocument/2006/relationships/image" Target="../media/image22.png"/><Relationship Id="rId9" Type="http://schemas.openxmlformats.org/officeDocument/2006/relationships/image" Target="../media/image38.png"/><Relationship Id="rId1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19.png"/><Relationship Id="rId3" Type="http://schemas.openxmlformats.org/officeDocument/2006/relationships/image" Target="../media/image22.png"/><Relationship Id="rId7" Type="http://schemas.openxmlformats.org/officeDocument/2006/relationships/image" Target="../media/image43.png"/><Relationship Id="rId12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0.png"/><Relationship Id="rId5" Type="http://schemas.openxmlformats.org/officeDocument/2006/relationships/image" Target="../media/image24.png"/><Relationship Id="rId10" Type="http://schemas.openxmlformats.org/officeDocument/2006/relationships/image" Target="../media/image35.png"/><Relationship Id="rId4" Type="http://schemas.openxmlformats.org/officeDocument/2006/relationships/image" Target="../media/image23.png"/><Relationship Id="rId9" Type="http://schemas.openxmlformats.org/officeDocument/2006/relationships/image" Target="../media/image33.png"/><Relationship Id="rId1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19.png"/><Relationship Id="rId3" Type="http://schemas.openxmlformats.org/officeDocument/2006/relationships/image" Target="../media/image22.png"/><Relationship Id="rId7" Type="http://schemas.openxmlformats.org/officeDocument/2006/relationships/image" Target="../media/image44.png"/><Relationship Id="rId12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0.png"/><Relationship Id="rId5" Type="http://schemas.openxmlformats.org/officeDocument/2006/relationships/image" Target="../media/image24.png"/><Relationship Id="rId10" Type="http://schemas.openxmlformats.org/officeDocument/2006/relationships/image" Target="../media/image35.png"/><Relationship Id="rId4" Type="http://schemas.openxmlformats.org/officeDocument/2006/relationships/image" Target="../media/image23.png"/><Relationship Id="rId9" Type="http://schemas.openxmlformats.org/officeDocument/2006/relationships/image" Target="../media/image33.png"/><Relationship Id="rId1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2.png"/><Relationship Id="rId7" Type="http://schemas.openxmlformats.org/officeDocument/2006/relationships/image" Target="../media/image4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1.png"/><Relationship Id="rId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23.png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97152"/>
            <a:ext cx="1863402" cy="1863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7286" y="-485837"/>
            <a:ext cx="3005137" cy="300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-287859"/>
            <a:ext cx="3005137" cy="300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 2"/>
          <p:cNvSpPr/>
          <p:nvPr/>
        </p:nvSpPr>
        <p:spPr>
          <a:xfrm>
            <a:off x="7116893" y="4374994"/>
            <a:ext cx="2981685" cy="29816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-972616" y="-1035496"/>
            <a:ext cx="3456384" cy="3456384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-243408"/>
            <a:ext cx="1741487" cy="174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3501008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5168900"/>
            <a:ext cx="2029519" cy="2029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9509" y="-525983"/>
            <a:ext cx="1740693" cy="1740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838" y="1700808"/>
            <a:ext cx="373335" cy="373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8514" y="44624"/>
            <a:ext cx="299740" cy="299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060" y="519980"/>
            <a:ext cx="962694" cy="962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082898"/>
            <a:ext cx="731788" cy="73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509" y="168746"/>
            <a:ext cx="351234" cy="351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58" y="4442599"/>
            <a:ext cx="332035" cy="332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87" y="4577764"/>
            <a:ext cx="322159" cy="322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40" y="4307389"/>
            <a:ext cx="135210" cy="135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801" y="5727897"/>
            <a:ext cx="1865313" cy="186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404" y="6110857"/>
            <a:ext cx="173672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548" y="3226228"/>
            <a:ext cx="3083068" cy="20194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88058">
            <a:off x="4755410" y="689353"/>
            <a:ext cx="3149575" cy="208774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298">
            <a:off x="5190155" y="2392817"/>
            <a:ext cx="3132490" cy="20768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6420">
            <a:off x="892320" y="1308742"/>
            <a:ext cx="3141583" cy="219518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004" y="260246"/>
            <a:ext cx="3062977" cy="43545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916" y="3370799"/>
            <a:ext cx="1947424" cy="20393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24641" y="6003639"/>
            <a:ext cx="6338293" cy="1194779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преклоню колен, палач, перед </a:t>
            </a:r>
            <a:r>
              <a:rPr lang="ru-RU" sz="3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  <a:r>
              <a:rPr lang="ru-RU" sz="36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обою,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хотя я узник твой, я раб в тюрьме твоей.</a:t>
            </a:r>
            <a:endParaRPr lang="ru-RU" sz="36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05" y="307940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63844" y="60037"/>
            <a:ext cx="1390338" cy="159759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84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290" y="-1702284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5642">
            <a:off x="7798140" y="-484078"/>
            <a:ext cx="362108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93" y="-1733673"/>
            <a:ext cx="4779963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35">
            <a:off x="-419305" y="5157193"/>
            <a:ext cx="301783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2522">
            <a:off x="6880564" y="3728567"/>
            <a:ext cx="5456237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-1977951" y="-1793913"/>
            <a:ext cx="3573016" cy="35730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8232" y="4869160"/>
            <a:ext cx="95770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LetteraTrentadue" pitchFamily="2" charset="0"/>
              </a:rPr>
              <a:t>В ходе какой операции Муса </a:t>
            </a:r>
            <a:r>
              <a:rPr lang="ru-RU" sz="3600" dirty="0" err="1" smtClean="0">
                <a:latin typeface="LetteraTrentadue" pitchFamily="2" charset="0"/>
              </a:rPr>
              <a:t>Джалиль</a:t>
            </a:r>
            <a:r>
              <a:rPr lang="ru-RU" sz="3600" dirty="0" smtClean="0">
                <a:latin typeface="LetteraTrentadue" pitchFamily="2" charset="0"/>
              </a:rPr>
              <a:t> получил первое ранение</a:t>
            </a:r>
            <a:r>
              <a:rPr lang="en-US" sz="3600" dirty="0" smtClean="0">
                <a:latin typeface="LetteraTrentadue" pitchFamily="2" charset="0"/>
              </a:rPr>
              <a:t>?</a:t>
            </a:r>
            <a:endParaRPr lang="ru-RU" sz="3600" dirty="0">
              <a:latin typeface="LetteraTrentadue" pitchFamily="2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422" y="1089254"/>
            <a:ext cx="5115175" cy="36658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13109" y="3611608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Ответ: </a:t>
            </a:r>
            <a:r>
              <a:rPr lang="ru-RU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Любанской</a:t>
            </a:r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наступательной операции</a:t>
            </a:r>
            <a:endParaRPr lang="ru-RU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25717" y="269950"/>
            <a:ext cx="1390338" cy="1597598"/>
          </a:xfrm>
          <a:prstGeom prst="rect">
            <a:avLst/>
          </a:prstGeom>
        </p:spPr>
      </p:pic>
      <p:pic>
        <p:nvPicPr>
          <p:cNvPr id="13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97" y="722305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77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290" y="-1702284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5642">
            <a:off x="7798140" y="-484078"/>
            <a:ext cx="362108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93" y="-1733673"/>
            <a:ext cx="4779963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35">
            <a:off x="-419305" y="5157193"/>
            <a:ext cx="301783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2522">
            <a:off x="6880564" y="3728567"/>
            <a:ext cx="5456237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-1977951" y="-1793913"/>
            <a:ext cx="3573016" cy="35730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411760" y="4641098"/>
            <a:ext cx="50760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LetteraTrentadue" pitchFamily="2" charset="0"/>
              </a:rPr>
              <a:t>В каком году Муса </a:t>
            </a:r>
            <a:r>
              <a:rPr lang="ru-RU" sz="3200" dirty="0" err="1" smtClean="0">
                <a:latin typeface="LetteraTrentadue" pitchFamily="2" charset="0"/>
              </a:rPr>
              <a:t>Джалиль</a:t>
            </a:r>
            <a:r>
              <a:rPr lang="ru-RU" sz="3200" dirty="0" smtClean="0">
                <a:latin typeface="LetteraTrentadue" pitchFamily="2" charset="0"/>
              </a:rPr>
              <a:t> попал в плен </a:t>
            </a:r>
            <a:r>
              <a:rPr lang="en-US" sz="3200" dirty="0" smtClean="0">
                <a:latin typeface="LetteraTrentadue" pitchFamily="2" charset="0"/>
              </a:rPr>
              <a:t>?</a:t>
            </a:r>
            <a:endParaRPr lang="ru-RU" sz="3200" dirty="0">
              <a:latin typeface="LetteraTrentadue" pitchFamily="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923" y="1183964"/>
            <a:ext cx="4945732" cy="32971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07904" y="3551696"/>
            <a:ext cx="31683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 1942 г.</a:t>
            </a: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25717" y="269950"/>
            <a:ext cx="1390338" cy="1597598"/>
          </a:xfrm>
          <a:prstGeom prst="rect">
            <a:avLst/>
          </a:prstGeom>
        </p:spPr>
      </p:pic>
      <p:pic>
        <p:nvPicPr>
          <p:cNvPr id="13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97" y="722305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85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290" y="-1702284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5642">
            <a:off x="7798140" y="-484078"/>
            <a:ext cx="362108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93" y="-1733673"/>
            <a:ext cx="4779963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35">
            <a:off x="-419305" y="5157193"/>
            <a:ext cx="301783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2522">
            <a:off x="6880564" y="3728567"/>
            <a:ext cx="5456237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-1977951" y="-1793913"/>
            <a:ext cx="3573016" cy="35730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87698" y="4464407"/>
            <a:ext cx="73448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B52" pitchFamily="81" charset="0"/>
              </a:rPr>
              <a:t>Как называлась подпольная организация в которой состоял Муса </a:t>
            </a:r>
            <a:r>
              <a:rPr lang="ru-RU" sz="4000" dirty="0" err="1" smtClean="0">
                <a:latin typeface="B52" pitchFamily="81" charset="0"/>
              </a:rPr>
              <a:t>Джалиль</a:t>
            </a:r>
            <a:r>
              <a:rPr lang="en-US" sz="4000" dirty="0" smtClean="0">
                <a:latin typeface="B52" pitchFamily="81" charset="0"/>
              </a:rPr>
              <a:t>?</a:t>
            </a:r>
            <a:r>
              <a:rPr lang="ru-RU" sz="4000" dirty="0" smtClean="0">
                <a:latin typeface="B52" pitchFamily="81" charset="0"/>
              </a:rPr>
              <a:t>  </a:t>
            </a:r>
            <a:endParaRPr lang="ru-RU" sz="4000" dirty="0">
              <a:latin typeface="B52" pitchFamily="81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168" y="404664"/>
            <a:ext cx="5445224" cy="36301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035130" y="2636912"/>
            <a:ext cx="540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Курмашевцы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или </a:t>
            </a:r>
            <a:r>
              <a:rPr lang="ru-RU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Курмашев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и 9 других  </a:t>
            </a:r>
            <a:endParaRPr lang="ru-RU" sz="4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25717" y="269950"/>
            <a:ext cx="1390338" cy="1597598"/>
          </a:xfrm>
          <a:prstGeom prst="rect">
            <a:avLst/>
          </a:prstGeom>
        </p:spPr>
      </p:pic>
      <p:pic>
        <p:nvPicPr>
          <p:cNvPr id="13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97" y="722305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912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290" y="-1702284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5642">
            <a:off x="7798140" y="-484078"/>
            <a:ext cx="362108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93" y="-1733673"/>
            <a:ext cx="4779963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35">
            <a:off x="-419305" y="5157193"/>
            <a:ext cx="301783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2522">
            <a:off x="6880564" y="3728567"/>
            <a:ext cx="5456237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-1977951" y="-1793913"/>
            <a:ext cx="3573016" cy="35730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69593"/>
            <a:ext cx="5676018" cy="43624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75656" y="4616954"/>
            <a:ext cx="66967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B52" pitchFamily="81" charset="0"/>
              </a:rPr>
              <a:t>Как называется сборник стихотворений которые поэт написал в плену</a:t>
            </a:r>
            <a:r>
              <a:rPr lang="en-US" sz="4000" dirty="0" smtClean="0">
                <a:latin typeface="B52" pitchFamily="81" charset="0"/>
              </a:rPr>
              <a:t>?</a:t>
            </a:r>
            <a:r>
              <a:rPr lang="ru-RU" sz="4000" dirty="0" smtClean="0">
                <a:latin typeface="B52" pitchFamily="81" charset="0"/>
              </a:rPr>
              <a:t> </a:t>
            </a:r>
            <a:endParaRPr lang="ru-RU" sz="4000" dirty="0">
              <a:latin typeface="B52" pitchFamily="81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73492" y="3730164"/>
            <a:ext cx="5176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Моабитская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тетрадь</a:t>
            </a:r>
            <a:endParaRPr lang="ru-RU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25717" y="269950"/>
            <a:ext cx="1390338" cy="1597598"/>
          </a:xfrm>
          <a:prstGeom prst="rect">
            <a:avLst/>
          </a:prstGeom>
        </p:spPr>
      </p:pic>
      <p:pic>
        <p:nvPicPr>
          <p:cNvPr id="13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97" y="722305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65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290" y="-1702284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5642">
            <a:off x="7798140" y="-484078"/>
            <a:ext cx="362108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93" y="-1733673"/>
            <a:ext cx="4779963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35">
            <a:off x="-419305" y="5157193"/>
            <a:ext cx="301783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2522">
            <a:off x="6880564" y="3728567"/>
            <a:ext cx="5456237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-1977951" y="-1793913"/>
            <a:ext cx="3573016" cy="35730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324965" y="4293494"/>
            <a:ext cx="70567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B52" pitchFamily="81" charset="0"/>
              </a:rPr>
              <a:t>Как звали сокамерника поэта который передал </a:t>
            </a:r>
            <a:r>
              <a:rPr lang="ru-RU" sz="3600" dirty="0" err="1" smtClean="0">
                <a:latin typeface="B52" pitchFamily="81" charset="0"/>
              </a:rPr>
              <a:t>Моабитскую</a:t>
            </a:r>
            <a:r>
              <a:rPr lang="ru-RU" sz="3600" dirty="0" smtClean="0">
                <a:latin typeface="B52" pitchFamily="81" charset="0"/>
              </a:rPr>
              <a:t> тетрадь в советское посольство</a:t>
            </a:r>
            <a:r>
              <a:rPr lang="en-US" sz="3600" dirty="0" smtClean="0">
                <a:latin typeface="B52" pitchFamily="81" charset="0"/>
              </a:rPr>
              <a:t>?</a:t>
            </a:r>
            <a:endParaRPr lang="ru-RU" sz="3600" dirty="0">
              <a:latin typeface="B52" pitchFamily="81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3635896" y="149895"/>
            <a:ext cx="2234075" cy="33511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08654" y="3616041"/>
            <a:ext cx="6122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Андре </a:t>
            </a:r>
            <a:r>
              <a:rPr lang="ru-RU" sz="36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Тиммерманс</a:t>
            </a:r>
            <a:endParaRPr lang="ru-RU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25717" y="269950"/>
            <a:ext cx="1390338" cy="1597598"/>
          </a:xfrm>
          <a:prstGeom prst="rect">
            <a:avLst/>
          </a:prstGeom>
        </p:spPr>
      </p:pic>
      <p:pic>
        <p:nvPicPr>
          <p:cNvPr id="13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97" y="722305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89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290" y="-1702284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5642">
            <a:off x="7798140" y="-484078"/>
            <a:ext cx="362108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93" y="-1733673"/>
            <a:ext cx="4779963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35">
            <a:off x="-419305" y="5157193"/>
            <a:ext cx="301783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2522">
            <a:off x="6880564" y="3728567"/>
            <a:ext cx="5456237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-1977951" y="-1793913"/>
            <a:ext cx="3573016" cy="35730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312" y="764704"/>
            <a:ext cx="4964782" cy="37235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36804" y="4849890"/>
            <a:ext cx="45155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B52" pitchFamily="81" charset="0"/>
              </a:rPr>
              <a:t>Памяти </a:t>
            </a:r>
          </a:p>
          <a:p>
            <a:pPr algn="ctr"/>
            <a:r>
              <a:rPr lang="ru-RU" sz="4400" dirty="0" smtClean="0">
                <a:latin typeface="B52" pitchFamily="81" charset="0"/>
              </a:rPr>
              <a:t>Мусы </a:t>
            </a:r>
            <a:r>
              <a:rPr lang="ru-RU" sz="4400" dirty="0" err="1" smtClean="0">
                <a:latin typeface="B52" pitchFamily="81" charset="0"/>
              </a:rPr>
              <a:t>Джалиля</a:t>
            </a:r>
            <a:r>
              <a:rPr lang="ru-RU" sz="4400" dirty="0" smtClean="0">
                <a:latin typeface="B52" pitchFamily="81" charset="0"/>
              </a:rPr>
              <a:t> </a:t>
            </a:r>
            <a:endParaRPr lang="ru-RU" sz="4400" dirty="0">
              <a:latin typeface="B52" pitchFamily="81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25717" y="269950"/>
            <a:ext cx="1390338" cy="1597598"/>
          </a:xfrm>
          <a:prstGeom prst="rect">
            <a:avLst/>
          </a:prstGeom>
        </p:spPr>
      </p:pic>
      <p:pic>
        <p:nvPicPr>
          <p:cNvPr id="12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97" y="722305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63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290" y="-1702284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5642">
            <a:off x="7798140" y="-484078"/>
            <a:ext cx="362108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93" y="-1733673"/>
            <a:ext cx="4779963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35">
            <a:off x="-419305" y="5157193"/>
            <a:ext cx="301783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2522">
            <a:off x="6880564" y="3728567"/>
            <a:ext cx="5456237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-1977951" y="-1793913"/>
            <a:ext cx="3573016" cy="35730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905097" y="4797152"/>
            <a:ext cx="64067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B52" pitchFamily="81" charset="0"/>
              </a:rPr>
              <a:t>В каком городе установлен данный памятник</a:t>
            </a:r>
            <a:r>
              <a:rPr lang="en-US" sz="4000" dirty="0" smtClean="0">
                <a:latin typeface="B52" pitchFamily="81" charset="0"/>
              </a:rPr>
              <a:t>?</a:t>
            </a:r>
            <a:endParaRPr lang="ru-RU" sz="4000" dirty="0">
              <a:latin typeface="B52" pitchFamily="81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185" y="897550"/>
            <a:ext cx="5612582" cy="37435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39842" y="3789040"/>
            <a:ext cx="7128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Москва</a:t>
            </a: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25717" y="269950"/>
            <a:ext cx="1390338" cy="1597598"/>
          </a:xfrm>
          <a:prstGeom prst="rect">
            <a:avLst/>
          </a:prstGeom>
        </p:spPr>
      </p:pic>
      <p:pic>
        <p:nvPicPr>
          <p:cNvPr id="13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97" y="722305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8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290" y="-1702284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5642">
            <a:off x="7798140" y="-484078"/>
            <a:ext cx="362108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93" y="-1733673"/>
            <a:ext cx="4779963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35">
            <a:off x="-419305" y="5157193"/>
            <a:ext cx="301783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2522">
            <a:off x="6880564" y="3728567"/>
            <a:ext cx="5456237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-1977951" y="-1793913"/>
            <a:ext cx="3573016" cy="35730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411760" y="4964975"/>
            <a:ext cx="54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B52" pitchFamily="81" charset="0"/>
              </a:rPr>
              <a:t>На какой площади установлен памятник</a:t>
            </a:r>
            <a:r>
              <a:rPr lang="en-US" sz="3600" dirty="0" smtClean="0">
                <a:latin typeface="B52" pitchFamily="81" charset="0"/>
              </a:rPr>
              <a:t>?</a:t>
            </a:r>
            <a:endParaRPr lang="ru-RU" sz="3600" dirty="0">
              <a:latin typeface="B52" pitchFamily="81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438" y="322989"/>
            <a:ext cx="5685243" cy="424498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83360" y="3717032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Площадь 1 мая</a:t>
            </a:r>
            <a:endParaRPr lang="ru-RU" sz="4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25717" y="269950"/>
            <a:ext cx="1390338" cy="1597598"/>
          </a:xfrm>
          <a:prstGeom prst="rect">
            <a:avLst/>
          </a:prstGeom>
        </p:spPr>
      </p:pic>
      <p:pic>
        <p:nvPicPr>
          <p:cNvPr id="13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97" y="722305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35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290" y="-1702284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5642">
            <a:off x="7798140" y="-484078"/>
            <a:ext cx="362108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93" y="-1733673"/>
            <a:ext cx="4779963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35">
            <a:off x="-419305" y="5157193"/>
            <a:ext cx="301783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2522">
            <a:off x="6880564" y="3728567"/>
            <a:ext cx="5456237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-1977951" y="-1793913"/>
            <a:ext cx="3573016" cy="35730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650" y="476672"/>
            <a:ext cx="5857255" cy="40005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95849" y="4847492"/>
            <a:ext cx="64087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B52" pitchFamily="81" charset="0"/>
              </a:rPr>
              <a:t>Какое культурное здание носить имени Мусы </a:t>
            </a:r>
            <a:r>
              <a:rPr lang="ru-RU" sz="3600" dirty="0" err="1" smtClean="0">
                <a:latin typeface="B52" pitchFamily="81" charset="0"/>
              </a:rPr>
              <a:t>Джалиля</a:t>
            </a:r>
            <a:r>
              <a:rPr lang="en-US" sz="3600" dirty="0" smtClean="0">
                <a:latin typeface="B52" pitchFamily="81" charset="0"/>
              </a:rPr>
              <a:t>?</a:t>
            </a:r>
            <a:endParaRPr lang="ru-RU" sz="3600" dirty="0">
              <a:latin typeface="B52" pitchFamily="81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3475819"/>
            <a:ext cx="50040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Татарский театр оперы и балета имени Мусы </a:t>
            </a:r>
            <a:r>
              <a:rPr lang="ru-RU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Джалиля</a:t>
            </a:r>
            <a:endParaRPr lang="ru-RU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25717" y="269950"/>
            <a:ext cx="1390338" cy="1597598"/>
          </a:xfrm>
          <a:prstGeom prst="rect">
            <a:avLst/>
          </a:prstGeom>
        </p:spPr>
      </p:pic>
      <p:pic>
        <p:nvPicPr>
          <p:cNvPr id="13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97" y="722305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589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290" y="-1702284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5642">
            <a:off x="7798140" y="-484078"/>
            <a:ext cx="362108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93" y="-1733673"/>
            <a:ext cx="4779963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35">
            <a:off x="-419305" y="5157193"/>
            <a:ext cx="301783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2522">
            <a:off x="6880564" y="3728567"/>
            <a:ext cx="5456237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-1977951" y="-1793913"/>
            <a:ext cx="3573016" cy="35730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90304" y="4437112"/>
            <a:ext cx="86435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B52" pitchFamily="81" charset="0"/>
              </a:rPr>
              <a:t>В каком районе Казани нарисовано граффити поэта</a:t>
            </a:r>
            <a:r>
              <a:rPr lang="en-US" sz="4000" dirty="0" smtClean="0">
                <a:latin typeface="B52" pitchFamily="81" charset="0"/>
              </a:rPr>
              <a:t>?</a:t>
            </a:r>
            <a:endParaRPr lang="ru-RU" sz="4000" dirty="0">
              <a:latin typeface="B52" pitchFamily="81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715" y="476672"/>
            <a:ext cx="5626304" cy="37527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5856" y="3402145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Приволжский</a:t>
            </a:r>
            <a:endParaRPr lang="ru-RU" sz="4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25717" y="269950"/>
            <a:ext cx="1390338" cy="1597598"/>
          </a:xfrm>
          <a:prstGeom prst="rect">
            <a:avLst/>
          </a:prstGeom>
        </p:spPr>
      </p:pic>
      <p:pic>
        <p:nvPicPr>
          <p:cNvPr id="13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97" y="722305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87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290" y="-1702284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5642">
            <a:off x="7798140" y="-484078"/>
            <a:ext cx="362108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93" y="-1733673"/>
            <a:ext cx="4779963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35">
            <a:off x="-419305" y="5157193"/>
            <a:ext cx="301783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2522">
            <a:off x="6880564" y="3728567"/>
            <a:ext cx="5456237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-1977951" y="-1793913"/>
            <a:ext cx="3573016" cy="35730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93" b="61923"/>
          <a:stretch/>
        </p:blipFill>
        <p:spPr bwMode="auto">
          <a:xfrm rot="1717836">
            <a:off x="2659635" y="1142627"/>
            <a:ext cx="1520475" cy="1784059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55" b="50000"/>
          <a:stretch/>
        </p:blipFill>
        <p:spPr bwMode="auto">
          <a:xfrm rot="19002411">
            <a:off x="4106236" y="503587"/>
            <a:ext cx="1786408" cy="234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4" t="53785"/>
          <a:stretch/>
        </p:blipFill>
        <p:spPr bwMode="auto">
          <a:xfrm rot="1109431">
            <a:off x="3441484" y="2277299"/>
            <a:ext cx="2146191" cy="1900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46574" y="4487209"/>
            <a:ext cx="54726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B52" pitchFamily="81" charset="0"/>
              </a:rPr>
              <a:t>Фотография</a:t>
            </a:r>
            <a:endParaRPr lang="ru-RU" sz="4400" b="1" dirty="0">
              <a:latin typeface="B52" pitchFamily="81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222" y="1445478"/>
            <a:ext cx="1944216" cy="29163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05094" flipH="1">
            <a:off x="2866219" y="1530259"/>
            <a:ext cx="1965472" cy="1838546"/>
          </a:xfrm>
          <a:prstGeom prst="rect">
            <a:avLst/>
          </a:prstGeom>
        </p:spPr>
      </p:pic>
      <p:pic>
        <p:nvPicPr>
          <p:cNvPr id="17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97" y="439301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83188" y="181505"/>
            <a:ext cx="1390338" cy="159759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04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290" y="-1702284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5642">
            <a:off x="7798140" y="-484078"/>
            <a:ext cx="362108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93" y="-1733673"/>
            <a:ext cx="4779963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35">
            <a:off x="-419305" y="5157193"/>
            <a:ext cx="301783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2522">
            <a:off x="6880564" y="3728567"/>
            <a:ext cx="5456237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-1977951" y="-1793913"/>
            <a:ext cx="3573016" cy="35730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777" y="404664"/>
            <a:ext cx="2874513" cy="39604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79712" y="4674051"/>
            <a:ext cx="57806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B52" pitchFamily="81" charset="0"/>
              </a:rPr>
              <a:t>В каком году была выпущена данная марка</a:t>
            </a:r>
            <a:r>
              <a:rPr lang="en-US" sz="4000" dirty="0">
                <a:latin typeface="B52" pitchFamily="81" charset="0"/>
              </a:rPr>
              <a:t>?</a:t>
            </a:r>
            <a:endParaRPr lang="ru-RU" sz="4000" dirty="0">
              <a:latin typeface="B52" pitchFamily="81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9637">
            <a:off x="5479459" y="3647870"/>
            <a:ext cx="743899" cy="65317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25717" y="269950"/>
            <a:ext cx="1390338" cy="1597598"/>
          </a:xfrm>
          <a:prstGeom prst="rect">
            <a:avLst/>
          </a:prstGeom>
        </p:spPr>
      </p:pic>
      <p:pic>
        <p:nvPicPr>
          <p:cNvPr id="13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97" y="722305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04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290" y="-1702284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5642">
            <a:off x="7798140" y="-484078"/>
            <a:ext cx="362108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93" y="-1733673"/>
            <a:ext cx="4779963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35">
            <a:off x="-419305" y="5157193"/>
            <a:ext cx="301783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2522">
            <a:off x="6880564" y="3728567"/>
            <a:ext cx="5456237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-1977951" y="-1793913"/>
            <a:ext cx="3573016" cy="35730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763688" y="5258483"/>
            <a:ext cx="67687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B52" pitchFamily="81" charset="0"/>
              </a:rPr>
              <a:t>Каким орденом был награжден Муса </a:t>
            </a:r>
            <a:r>
              <a:rPr lang="ru-RU" sz="3200" dirty="0" err="1" smtClean="0">
                <a:latin typeface="B52" pitchFamily="81" charset="0"/>
              </a:rPr>
              <a:t>Джалиль</a:t>
            </a:r>
            <a:r>
              <a:rPr lang="en-US" sz="3200" dirty="0" smtClean="0">
                <a:latin typeface="B52" pitchFamily="81" charset="0"/>
              </a:rPr>
              <a:t>?</a:t>
            </a:r>
            <a:endParaRPr lang="ru-RU" sz="3200" dirty="0">
              <a:latin typeface="B52" pitchFamily="81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535" y="476672"/>
            <a:ext cx="2925135" cy="375300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862" y="1714500"/>
            <a:ext cx="1392233" cy="28529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99792" y="4641098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Орден Ленина </a:t>
            </a:r>
            <a:r>
              <a:rPr lang="en-US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</a:t>
            </a:r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-ого типа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25717" y="269950"/>
            <a:ext cx="1390338" cy="1597598"/>
          </a:xfrm>
          <a:prstGeom prst="rect">
            <a:avLst/>
          </a:prstGeom>
        </p:spPr>
      </p:pic>
      <p:pic>
        <p:nvPicPr>
          <p:cNvPr id="14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97" y="722305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630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290" y="-1702284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5642">
            <a:off x="7798140" y="-484078"/>
            <a:ext cx="362108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93" y="-1733673"/>
            <a:ext cx="4779963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35">
            <a:off x="-419305" y="5157193"/>
            <a:ext cx="301783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2522">
            <a:off x="6880564" y="3728567"/>
            <a:ext cx="5456237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-1977951" y="-1793913"/>
            <a:ext cx="3573016" cy="35730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887" y="599326"/>
            <a:ext cx="6120680" cy="425999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3728" y="5092439"/>
            <a:ext cx="6120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B52" pitchFamily="81" charset="0"/>
              </a:rPr>
              <a:t>В каком </a:t>
            </a:r>
            <a:r>
              <a:rPr lang="ru-RU" sz="3200" dirty="0">
                <a:latin typeface="B52" pitchFamily="81" charset="0"/>
              </a:rPr>
              <a:t>году М</a:t>
            </a:r>
            <a:r>
              <a:rPr lang="ru-RU" sz="3200" dirty="0" smtClean="0">
                <a:latin typeface="B52" pitchFamily="81" charset="0"/>
              </a:rPr>
              <a:t>уса </a:t>
            </a:r>
            <a:r>
              <a:rPr lang="ru-RU" sz="3200" dirty="0" err="1" smtClean="0">
                <a:latin typeface="B52" pitchFamily="81" charset="0"/>
              </a:rPr>
              <a:t>Джалиль</a:t>
            </a:r>
            <a:r>
              <a:rPr lang="ru-RU" sz="3200" dirty="0" smtClean="0">
                <a:latin typeface="B52" pitchFamily="81" charset="0"/>
              </a:rPr>
              <a:t> </a:t>
            </a:r>
            <a:r>
              <a:rPr lang="ru-RU" sz="3200" dirty="0">
                <a:latin typeface="B52" pitchFamily="81" charset="0"/>
              </a:rPr>
              <a:t>был </a:t>
            </a:r>
            <a:r>
              <a:rPr lang="ru-RU" sz="3200" dirty="0" smtClean="0">
                <a:latin typeface="B52" pitchFamily="81" charset="0"/>
              </a:rPr>
              <a:t>удостоен звания Героя Советского </a:t>
            </a:r>
            <a:r>
              <a:rPr lang="ru-RU" sz="3200" dirty="0">
                <a:latin typeface="B52" pitchFamily="81" charset="0"/>
              </a:rPr>
              <a:t>С</a:t>
            </a:r>
            <a:r>
              <a:rPr lang="ru-RU" sz="3200" dirty="0" smtClean="0">
                <a:latin typeface="B52" pitchFamily="81" charset="0"/>
              </a:rPr>
              <a:t>оюза</a:t>
            </a:r>
            <a:r>
              <a:rPr lang="en-US" sz="3200" dirty="0" smtClean="0">
                <a:latin typeface="B52" pitchFamily="81" charset="0"/>
              </a:rPr>
              <a:t>?</a:t>
            </a:r>
            <a:endParaRPr lang="ru-RU" sz="3200" dirty="0">
              <a:latin typeface="B52" pitchFamily="81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260648" y="450912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951834" y="4216731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 февраля 1956 года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25717" y="269950"/>
            <a:ext cx="1390338" cy="1597598"/>
          </a:xfrm>
          <a:prstGeom prst="rect">
            <a:avLst/>
          </a:prstGeom>
        </p:spPr>
      </p:pic>
      <p:pic>
        <p:nvPicPr>
          <p:cNvPr id="14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97" y="722305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16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290" y="-1702284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5642">
            <a:off x="7798140" y="-484078"/>
            <a:ext cx="362108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93" y="-1733673"/>
            <a:ext cx="4779963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35">
            <a:off x="-419305" y="5157193"/>
            <a:ext cx="301783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2522">
            <a:off x="6880564" y="3728567"/>
            <a:ext cx="5456237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-1977951" y="-1793913"/>
            <a:ext cx="3573016" cy="35730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-1260648" y="450912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81711" y="2015969"/>
            <a:ext cx="809474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«Мир и мировая литература знает много поэтов, обессмертивших свои имена неувядаемой славой, но таких, как поэт-герой Муса </a:t>
            </a:r>
            <a:r>
              <a:rPr lang="ru-RU" sz="32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Джалиль</a:t>
            </a:r>
            <a:r>
              <a:rPr lang="ru-RU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увековечивших свое имя и бессмертными творениями, и смертью, которая сама является подвигом, не так уж много</a:t>
            </a:r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.»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25717" y="269950"/>
            <a:ext cx="1390338" cy="1597598"/>
          </a:xfrm>
          <a:prstGeom prst="rect">
            <a:avLst/>
          </a:prstGeom>
        </p:spPr>
      </p:pic>
      <p:pic>
        <p:nvPicPr>
          <p:cNvPr id="14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97" y="722305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80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290" y="-1702284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5642">
            <a:off x="7798140" y="-484078"/>
            <a:ext cx="362108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93" y="-1733673"/>
            <a:ext cx="4779963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35">
            <a:off x="-419305" y="5157193"/>
            <a:ext cx="301783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2522">
            <a:off x="6880564" y="3728567"/>
            <a:ext cx="5456237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-1977951" y="-1793913"/>
            <a:ext cx="3573016" cy="35730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81490" y="4843124"/>
            <a:ext cx="8425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B52" pitchFamily="81" charset="0"/>
              </a:rPr>
              <a:t>В каком году родился поэт</a:t>
            </a:r>
            <a:r>
              <a:rPr lang="en-US" sz="3600" dirty="0">
                <a:latin typeface="B52" pitchFamily="81" charset="0"/>
              </a:rPr>
              <a:t>?</a:t>
            </a:r>
            <a:endParaRPr lang="ru-RU" sz="3600" dirty="0">
              <a:latin typeface="B52" pitchFamily="81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98637" y="6141592"/>
            <a:ext cx="54064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B52" pitchFamily="81" charset="0"/>
              </a:rPr>
              <a:t>Ответ: </a:t>
            </a:r>
            <a:r>
              <a:rPr lang="en-US" sz="3600" dirty="0" smtClean="0">
                <a:latin typeface="B52" pitchFamily="81" charset="0"/>
              </a:rPr>
              <a:t>1906 </a:t>
            </a:r>
            <a:r>
              <a:rPr lang="ru-RU" sz="3600" dirty="0" smtClean="0">
                <a:latin typeface="B52" pitchFamily="81" charset="0"/>
              </a:rPr>
              <a:t>г.</a:t>
            </a:r>
            <a:endParaRPr lang="ru-RU" sz="3600" dirty="0">
              <a:latin typeface="B52" pitchFamily="81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818" b="66883"/>
          <a:stretch/>
        </p:blipFill>
        <p:spPr bwMode="auto">
          <a:xfrm>
            <a:off x="3563888" y="666921"/>
            <a:ext cx="870078" cy="1434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409653" y="4957248"/>
            <a:ext cx="7057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B52" pitchFamily="81" charset="0"/>
              </a:rPr>
              <a:t>В какой области родился поэт</a:t>
            </a:r>
            <a:r>
              <a:rPr lang="en-US" sz="3600" dirty="0" smtClean="0">
                <a:latin typeface="B52" pitchFamily="81" charset="0"/>
              </a:rPr>
              <a:t>?</a:t>
            </a:r>
            <a:endParaRPr lang="ru-RU" sz="3600" dirty="0">
              <a:latin typeface="B52" pitchFamily="81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51071" y="6021288"/>
            <a:ext cx="88214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B52" pitchFamily="81" charset="0"/>
              </a:rPr>
              <a:t>Ответ: Оренбургская область</a:t>
            </a:r>
            <a:endParaRPr lang="ru-RU" sz="3600" dirty="0">
              <a:latin typeface="B52" pitchFamily="81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98" t="180" r="24246" b="62028"/>
          <a:stretch/>
        </p:blipFill>
        <p:spPr bwMode="auto">
          <a:xfrm>
            <a:off x="4542918" y="666921"/>
            <a:ext cx="994268" cy="1434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871084" y="4670045"/>
            <a:ext cx="83025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B52" pitchFamily="81" charset="0"/>
              </a:rPr>
              <a:t>В каком университет обучался поэт?</a:t>
            </a:r>
            <a:endParaRPr lang="ru-RU" sz="3600" dirty="0">
              <a:latin typeface="B52" pitchFamily="81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33976" y="5186723"/>
            <a:ext cx="49911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B52" pitchFamily="81" charset="0"/>
              </a:rPr>
              <a:t>Ответ: Московский государственный университет</a:t>
            </a:r>
            <a:endParaRPr lang="ru-RU" sz="3600" dirty="0">
              <a:latin typeface="B52" pitchFamily="81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79" b="61039"/>
          <a:stretch/>
        </p:blipFill>
        <p:spPr bwMode="auto">
          <a:xfrm>
            <a:off x="5590077" y="666921"/>
            <a:ext cx="666138" cy="1434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486639" y="4523641"/>
            <a:ext cx="71339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B52" pitchFamily="81" charset="0"/>
              </a:rPr>
              <a:t>В Красной армии с самого начала войны. Был военкором </a:t>
            </a:r>
            <a:r>
              <a:rPr lang="ru-RU" sz="3600" dirty="0" smtClean="0">
                <a:latin typeface="B52" pitchFamily="81" charset="0"/>
              </a:rPr>
              <a:t>газеты ….</a:t>
            </a:r>
            <a:endParaRPr lang="ru-RU" sz="3600" dirty="0">
              <a:latin typeface="B52" pitchFamily="81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60117" y="5951021"/>
            <a:ext cx="57245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B52" pitchFamily="81" charset="0"/>
              </a:rPr>
              <a:t>Ответ: «Отвага»</a:t>
            </a:r>
            <a:endParaRPr lang="ru-RU" sz="3600" dirty="0">
              <a:latin typeface="B52" pitchFamily="81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22" r="68356" b="36948"/>
          <a:stretch/>
        </p:blipFill>
        <p:spPr bwMode="auto">
          <a:xfrm>
            <a:off x="3556424" y="2147621"/>
            <a:ext cx="870078" cy="1170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595065" y="4730858"/>
            <a:ext cx="69171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B52" pitchFamily="81" charset="0"/>
              </a:rPr>
              <a:t>На каком факультете учился поэт</a:t>
            </a:r>
            <a:r>
              <a:rPr lang="en-US" sz="3600" dirty="0" smtClean="0">
                <a:latin typeface="B52" pitchFamily="81" charset="0"/>
              </a:rPr>
              <a:t>?</a:t>
            </a:r>
            <a:endParaRPr lang="ru-RU" sz="3600" dirty="0">
              <a:latin typeface="B52" pitchFamily="81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73055" y="5651345"/>
            <a:ext cx="61320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B52" pitchFamily="81" charset="0"/>
              </a:rPr>
              <a:t>Ответ: Литературно-Этнологический</a:t>
            </a:r>
            <a:endParaRPr lang="ru-RU" sz="3600" dirty="0">
              <a:latin typeface="B52" pitchFamily="81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28" t="36007" r="28044" b="34638"/>
          <a:stretch/>
        </p:blipFill>
        <p:spPr bwMode="auto">
          <a:xfrm>
            <a:off x="4507555" y="2147621"/>
            <a:ext cx="1029631" cy="1142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808777" y="4862957"/>
            <a:ext cx="84586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B52" pitchFamily="81" charset="0"/>
              </a:rPr>
              <a:t>Как называлась школа в которой учился Муса </a:t>
            </a:r>
            <a:r>
              <a:rPr lang="ru-RU" sz="3600" dirty="0" err="1" smtClean="0">
                <a:latin typeface="B52" pitchFamily="81" charset="0"/>
              </a:rPr>
              <a:t>Джалиль</a:t>
            </a:r>
            <a:r>
              <a:rPr lang="en-US" sz="3600" dirty="0" smtClean="0">
                <a:latin typeface="B52" pitchFamily="81" charset="0"/>
              </a:rPr>
              <a:t>?</a:t>
            </a:r>
            <a:endParaRPr lang="ru-RU" sz="3600" dirty="0">
              <a:latin typeface="B52" pitchFamily="81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70766" y="5949280"/>
            <a:ext cx="6334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B52" pitchFamily="81" charset="0"/>
              </a:rPr>
              <a:t>Ответ: </a:t>
            </a:r>
            <a:r>
              <a:rPr lang="ru-RU" sz="3600" dirty="0" err="1">
                <a:latin typeface="B52" pitchFamily="81" charset="0"/>
              </a:rPr>
              <a:t>Хусаиния</a:t>
            </a:r>
            <a:endParaRPr lang="ru-RU" sz="3600" dirty="0">
              <a:latin typeface="B52" pitchFamily="81" charset="0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53" t="35236" b="36920"/>
          <a:stretch/>
        </p:blipFill>
        <p:spPr bwMode="auto">
          <a:xfrm>
            <a:off x="5590077" y="2134026"/>
            <a:ext cx="697896" cy="1170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392822" y="4735993"/>
            <a:ext cx="67862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B52" pitchFamily="81" charset="0"/>
              </a:rPr>
              <a:t>Кем по профессии был Муса </a:t>
            </a:r>
            <a:r>
              <a:rPr lang="ru-RU" sz="3600" dirty="0" err="1" smtClean="0">
                <a:latin typeface="B52" pitchFamily="81" charset="0"/>
              </a:rPr>
              <a:t>Джалиль</a:t>
            </a:r>
            <a:r>
              <a:rPr lang="en-US" sz="3600" dirty="0" smtClean="0">
                <a:latin typeface="B52" pitchFamily="81" charset="0"/>
              </a:rPr>
              <a:t>?</a:t>
            </a:r>
            <a:endParaRPr lang="ru-RU" sz="3600" dirty="0" smtClean="0">
              <a:latin typeface="B52" pitchFamily="81" charset="0"/>
            </a:endParaRPr>
          </a:p>
          <a:p>
            <a:pPr algn="ctr"/>
            <a:endParaRPr lang="ru-RU" sz="3600" dirty="0"/>
          </a:p>
        </p:txBody>
      </p:sp>
      <p:sp>
        <p:nvSpPr>
          <p:cNvPr id="24" name="TextBox 23"/>
          <p:cNvSpPr txBox="1"/>
          <p:nvPr/>
        </p:nvSpPr>
        <p:spPr>
          <a:xfrm>
            <a:off x="2071943" y="6042840"/>
            <a:ext cx="52363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B52" pitchFamily="81" charset="0"/>
              </a:rPr>
              <a:t>Ответ: Журналист</a:t>
            </a:r>
            <a:endParaRPr lang="ru-RU" sz="3600" dirty="0">
              <a:latin typeface="B52" pitchFamily="81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78" y="592914"/>
            <a:ext cx="2868101" cy="4091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97" y="429959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25136" y="60177"/>
            <a:ext cx="1390338" cy="1597598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978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59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6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2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290" y="-1702284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5642">
            <a:off x="7798140" y="-484078"/>
            <a:ext cx="362108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93" y="-1733673"/>
            <a:ext cx="4779963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35">
            <a:off x="-419305" y="5157193"/>
            <a:ext cx="301783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2522">
            <a:off x="6880564" y="3728567"/>
            <a:ext cx="5456237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-1977951" y="-1793913"/>
            <a:ext cx="3573016" cy="35730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051720" y="4063161"/>
            <a:ext cx="56886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B52" pitchFamily="81" charset="0"/>
              </a:rPr>
              <a:t>Литературные произведения</a:t>
            </a:r>
            <a:endParaRPr lang="ru-RU" sz="4800" dirty="0">
              <a:latin typeface="B52" pitchFamily="81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418" y="973075"/>
            <a:ext cx="3275235" cy="2970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08304" y="104698"/>
            <a:ext cx="1390338" cy="1597598"/>
          </a:xfrm>
          <a:prstGeom prst="rect">
            <a:avLst/>
          </a:prstGeom>
        </p:spPr>
      </p:pic>
      <p:pic>
        <p:nvPicPr>
          <p:cNvPr id="13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9" y="584102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22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290" y="-1702284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5642">
            <a:off x="7798140" y="-484078"/>
            <a:ext cx="362108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93" y="-1733673"/>
            <a:ext cx="4779963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35">
            <a:off x="-419305" y="5157193"/>
            <a:ext cx="301783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2522">
            <a:off x="6880564" y="3728567"/>
            <a:ext cx="5456237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-1977951" y="-1793913"/>
            <a:ext cx="3573016" cy="35730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050" y="0"/>
            <a:ext cx="5548313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5206" y="1196419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>
                <a:latin typeface="Monotype Corsiva" pitchFamily="66" charset="0"/>
              </a:rPr>
              <a:t>Вы с нами, сестры нежные, так долго</a:t>
            </a:r>
          </a:p>
          <a:p>
            <a:pPr algn="ctr"/>
            <a:r>
              <a:rPr lang="ru-RU" sz="2800" dirty="0">
                <a:latin typeface="Monotype Corsiva" pitchFamily="66" charset="0"/>
              </a:rPr>
              <a:t>Делили бремя тяжкое войны!</a:t>
            </a:r>
          </a:p>
          <a:p>
            <a:pPr algn="ctr"/>
            <a:r>
              <a:rPr lang="ru-RU" sz="2800" dirty="0">
                <a:latin typeface="Monotype Corsiva" pitchFamily="66" charset="0"/>
              </a:rPr>
              <a:t>Глаза у вас от дыма почернели</a:t>
            </a:r>
          </a:p>
          <a:p>
            <a:pPr algn="ctr"/>
            <a:r>
              <a:rPr lang="ru-RU" sz="2800" dirty="0">
                <a:latin typeface="Monotype Corsiva" pitchFamily="66" charset="0"/>
              </a:rPr>
              <a:t>И кровью рукава обагрены.</a:t>
            </a:r>
          </a:p>
          <a:p>
            <a:pPr algn="ctr"/>
            <a:endParaRPr lang="ru-RU" sz="2800" dirty="0">
              <a:latin typeface="Monotype Corsiva" pitchFamily="66" charset="0"/>
            </a:endParaRPr>
          </a:p>
          <a:p>
            <a:pPr algn="ctr"/>
            <a:r>
              <a:rPr lang="ru-RU" sz="2800" dirty="0">
                <a:latin typeface="Monotype Corsiva" pitchFamily="66" charset="0"/>
              </a:rPr>
              <a:t>Вы раненых из боя выносили,</a:t>
            </a:r>
          </a:p>
          <a:p>
            <a:pPr algn="ctr"/>
            <a:r>
              <a:rPr lang="ru-RU" sz="2800" dirty="0">
                <a:latin typeface="Monotype Corsiva" pitchFamily="66" charset="0"/>
              </a:rPr>
              <a:t>Не вспоминая, что такое страх,</a:t>
            </a:r>
          </a:p>
          <a:p>
            <a:pPr algn="ctr"/>
            <a:r>
              <a:rPr lang="ru-RU" sz="2800" dirty="0">
                <a:latin typeface="Monotype Corsiva" pitchFamily="66" charset="0"/>
              </a:rPr>
              <a:t>Под вашими руками засыпали</a:t>
            </a:r>
          </a:p>
          <a:p>
            <a:pPr algn="ctr"/>
            <a:r>
              <a:rPr lang="ru-RU" sz="2800" dirty="0">
                <a:latin typeface="Monotype Corsiva" pitchFamily="66" charset="0"/>
              </a:rPr>
              <a:t>Уставшие в походах и боях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713" y="1700808"/>
            <a:ext cx="18049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207" y="1914316"/>
            <a:ext cx="1383506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186742"/>
            <a:ext cx="2660464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15354"/>
            <a:ext cx="18049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903704"/>
            <a:ext cx="2933278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61179" y="145469"/>
            <a:ext cx="1390338" cy="1597598"/>
          </a:xfrm>
          <a:prstGeom prst="rect">
            <a:avLst/>
          </a:prstGeom>
        </p:spPr>
      </p:pic>
      <p:pic>
        <p:nvPicPr>
          <p:cNvPr id="16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66" y="513122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840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6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290" y="-1702284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5642">
            <a:off x="7798140" y="-484078"/>
            <a:ext cx="362108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93" y="-1733673"/>
            <a:ext cx="4779963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35">
            <a:off x="-419305" y="5157193"/>
            <a:ext cx="301783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2522">
            <a:off x="6880564" y="3728567"/>
            <a:ext cx="5456237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-1977951" y="-1793913"/>
            <a:ext cx="3573016" cy="35730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712" y="149895"/>
            <a:ext cx="5544616" cy="655435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51720" y="838814"/>
            <a:ext cx="525658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Monotype Corsiva" pitchFamily="66" charset="0"/>
              </a:rPr>
              <a:t>Они с детьми погнали матерей</a:t>
            </a:r>
          </a:p>
          <a:p>
            <a:pPr algn="ctr"/>
            <a:r>
              <a:rPr lang="ru-RU" sz="2800" dirty="0">
                <a:latin typeface="Monotype Corsiva" pitchFamily="66" charset="0"/>
              </a:rPr>
              <a:t>И яму рыть заставили, а сами</a:t>
            </a:r>
          </a:p>
          <a:p>
            <a:pPr algn="ctr"/>
            <a:r>
              <a:rPr lang="ru-RU" sz="2800" dirty="0">
                <a:latin typeface="Monotype Corsiva" pitchFamily="66" charset="0"/>
              </a:rPr>
              <a:t>Они стояли, кучка дикарей,</a:t>
            </a:r>
          </a:p>
          <a:p>
            <a:pPr algn="ctr"/>
            <a:r>
              <a:rPr lang="ru-RU" sz="2800" dirty="0">
                <a:latin typeface="Monotype Corsiva" pitchFamily="66" charset="0"/>
              </a:rPr>
              <a:t>И хриплыми смеялись голосами.</a:t>
            </a:r>
          </a:p>
          <a:p>
            <a:pPr algn="ctr"/>
            <a:endParaRPr lang="ru-RU" sz="2800" dirty="0">
              <a:latin typeface="Monotype Corsiva" pitchFamily="66" charset="0"/>
            </a:endParaRPr>
          </a:p>
          <a:p>
            <a:pPr algn="ctr"/>
            <a:r>
              <a:rPr lang="ru-RU" sz="2800" dirty="0">
                <a:latin typeface="Monotype Corsiva" pitchFamily="66" charset="0"/>
              </a:rPr>
              <a:t>У края бездны выстроили в ряд</a:t>
            </a:r>
          </a:p>
          <a:p>
            <a:pPr algn="ctr"/>
            <a:r>
              <a:rPr lang="ru-RU" sz="2800" dirty="0">
                <a:latin typeface="Monotype Corsiva" pitchFamily="66" charset="0"/>
              </a:rPr>
              <a:t>Бессильных женщин, худеньких ребят.</a:t>
            </a:r>
          </a:p>
          <a:p>
            <a:pPr algn="ctr"/>
            <a:r>
              <a:rPr lang="ru-RU" sz="2800" dirty="0">
                <a:latin typeface="Monotype Corsiva" pitchFamily="66" charset="0"/>
              </a:rPr>
              <a:t>Пришел хмельной майор и медными глазами</a:t>
            </a:r>
          </a:p>
          <a:p>
            <a:pPr algn="ctr"/>
            <a:r>
              <a:rPr lang="ru-RU" sz="2800" dirty="0">
                <a:latin typeface="Monotype Corsiva" pitchFamily="66" charset="0"/>
              </a:rPr>
              <a:t>Окинул обреченных… Мутный дождь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879987"/>
            <a:ext cx="1572278" cy="473824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839" y="1302853"/>
            <a:ext cx="1800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015260"/>
            <a:ext cx="1785817" cy="9138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30188" flipH="1" flipV="1">
            <a:off x="4682340" y="1712895"/>
            <a:ext cx="1198149" cy="351481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33107">
            <a:off x="5047763" y="4265024"/>
            <a:ext cx="2144942" cy="2613833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276" y="5138013"/>
            <a:ext cx="18049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22977" y="237948"/>
            <a:ext cx="1390338" cy="1597598"/>
          </a:xfrm>
          <a:prstGeom prst="rect">
            <a:avLst/>
          </a:prstGeom>
        </p:spPr>
      </p:pic>
      <p:pic>
        <p:nvPicPr>
          <p:cNvPr id="17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88" y="560592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0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290" y="-1702284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5642">
            <a:off x="7798140" y="-484078"/>
            <a:ext cx="362108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93" y="-1733673"/>
            <a:ext cx="4779963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35">
            <a:off x="-419305" y="5157193"/>
            <a:ext cx="301783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2522">
            <a:off x="6880564" y="3728567"/>
            <a:ext cx="5456237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-1977951" y="-1793913"/>
            <a:ext cx="3573016" cy="35730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448" y="208504"/>
            <a:ext cx="5548313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95736" y="477064"/>
            <a:ext cx="5541839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Monotype Corsiva" pitchFamily="66" charset="0"/>
              </a:rPr>
              <a:t>С земли встает туман голубоватый.</a:t>
            </a:r>
          </a:p>
          <a:p>
            <a:r>
              <a:rPr lang="ru-RU" sz="2800" dirty="0">
                <a:latin typeface="Monotype Corsiva" pitchFamily="66" charset="0"/>
              </a:rPr>
              <a:t>Грохочут танки, вытянувшись в ряд.</a:t>
            </a:r>
          </a:p>
          <a:p>
            <a:r>
              <a:rPr lang="ru-RU" sz="2800" dirty="0">
                <a:latin typeface="Monotype Corsiva" pitchFamily="66" charset="0"/>
              </a:rPr>
              <a:t>Как соколы отважные, крылаты</a:t>
            </a:r>
          </a:p>
          <a:p>
            <a:r>
              <a:rPr lang="ru-RU" sz="2800" dirty="0">
                <a:latin typeface="Monotype Corsiva" pitchFamily="66" charset="0"/>
              </a:rPr>
              <a:t>Над крышей флаги красные парят.</a:t>
            </a:r>
          </a:p>
          <a:p>
            <a:r>
              <a:rPr lang="ru-RU" sz="2800" dirty="0">
                <a:latin typeface="Monotype Corsiva" pitchFamily="66" charset="0"/>
              </a:rPr>
              <a:t>Старушка обняла бойца за шею,</a:t>
            </a:r>
          </a:p>
          <a:p>
            <a:r>
              <a:rPr lang="ru-RU" sz="2800" dirty="0">
                <a:latin typeface="Monotype Corsiva" pitchFamily="66" charset="0"/>
              </a:rPr>
              <a:t>От радости заплакала она,</a:t>
            </a:r>
          </a:p>
          <a:p>
            <a:r>
              <a:rPr lang="ru-RU" sz="2800" dirty="0">
                <a:latin typeface="Monotype Corsiva" pitchFamily="66" charset="0"/>
              </a:rPr>
              <a:t>И, улыбаясь, свежие трофеи</a:t>
            </a:r>
          </a:p>
          <a:p>
            <a:r>
              <a:rPr lang="ru-RU" sz="2800" dirty="0">
                <a:latin typeface="Monotype Corsiva" pitchFamily="66" charset="0"/>
              </a:rPr>
              <a:t>Подсчитывает строгий старшина.</a:t>
            </a:r>
          </a:p>
          <a:p>
            <a:r>
              <a:rPr lang="ru-RU" sz="2800" dirty="0" smtClean="0">
                <a:latin typeface="Monotype Corsiva" pitchFamily="66" charset="0"/>
              </a:rPr>
              <a:t>Как </a:t>
            </a:r>
            <a:r>
              <a:rPr lang="ru-RU" sz="2800" dirty="0">
                <a:latin typeface="Monotype Corsiva" pitchFamily="66" charset="0"/>
              </a:rPr>
              <a:t>тень судьбы Германии фашистской.</a:t>
            </a:r>
          </a:p>
          <a:p>
            <a:r>
              <a:rPr lang="ru-RU" sz="2800" dirty="0">
                <a:latin typeface="Monotype Corsiva" pitchFamily="66" charset="0"/>
              </a:rPr>
              <a:t>На всех путях, куда ни кинешь взгляд.</a:t>
            </a:r>
          </a:p>
          <a:p>
            <a:r>
              <a:rPr lang="ru-RU" sz="2800" dirty="0">
                <a:latin typeface="Monotype Corsiva" pitchFamily="66" charset="0"/>
              </a:rPr>
              <a:t>На глине развороченной и склизкой</a:t>
            </a:r>
          </a:p>
          <a:p>
            <a:r>
              <a:rPr lang="ru-RU" sz="2800" dirty="0">
                <a:latin typeface="Monotype Corsiva" pitchFamily="66" charset="0"/>
              </a:rPr>
              <a:t>Чернеют трупы вражеских солдат</a:t>
            </a:r>
            <a:r>
              <a:rPr lang="ru-RU" dirty="0"/>
              <a:t>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32656"/>
            <a:ext cx="216024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07904" y="1239937"/>
            <a:ext cx="1952806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204864"/>
            <a:ext cx="200136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160" y="2747710"/>
            <a:ext cx="3603625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70664" y="4869160"/>
            <a:ext cx="3458991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10739" y="96364"/>
            <a:ext cx="1390338" cy="1597598"/>
          </a:xfrm>
          <a:prstGeom prst="rect">
            <a:avLst/>
          </a:prstGeom>
        </p:spPr>
      </p:pic>
      <p:pic>
        <p:nvPicPr>
          <p:cNvPr id="16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02" y="575768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94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6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290" y="-1702284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5642">
            <a:off x="7798140" y="-484078"/>
            <a:ext cx="362108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93" y="-1733673"/>
            <a:ext cx="4779963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35">
            <a:off x="-419305" y="5157193"/>
            <a:ext cx="301783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2522">
            <a:off x="6880564" y="3728567"/>
            <a:ext cx="5456237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-1977951" y="-1793913"/>
            <a:ext cx="3573016" cy="35730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050" y="153988"/>
            <a:ext cx="5548313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51720" y="692696"/>
            <a:ext cx="489654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Monotype Corsiva" pitchFamily="66" charset="0"/>
              </a:rPr>
              <a:t>Люди кровь проливают в боях:</a:t>
            </a:r>
          </a:p>
          <a:p>
            <a:pPr algn="ctr"/>
            <a:r>
              <a:rPr lang="ru-RU" sz="3200" dirty="0">
                <a:latin typeface="Monotype Corsiva" pitchFamily="66" charset="0"/>
              </a:rPr>
              <a:t>Сколько тысяч за сутки умрет!</a:t>
            </a:r>
          </a:p>
          <a:p>
            <a:pPr algn="ctr"/>
            <a:r>
              <a:rPr lang="ru-RU" sz="3200" dirty="0">
                <a:latin typeface="Monotype Corsiva" pitchFamily="66" charset="0"/>
              </a:rPr>
              <a:t>Чуя запах добычи, вблизи</a:t>
            </a:r>
          </a:p>
          <a:p>
            <a:pPr algn="ctr"/>
            <a:r>
              <a:rPr lang="ru-RU" sz="3200" dirty="0">
                <a:latin typeface="Monotype Corsiva" pitchFamily="66" charset="0"/>
              </a:rPr>
              <a:t>Рыщут волки всю ночь напролет.</a:t>
            </a:r>
          </a:p>
          <a:p>
            <a:pPr algn="ctr"/>
            <a:endParaRPr lang="ru-RU" sz="3200" dirty="0">
              <a:latin typeface="Monotype Corsiva" pitchFamily="66" charset="0"/>
            </a:endParaRPr>
          </a:p>
          <a:p>
            <a:pPr algn="ctr"/>
            <a:r>
              <a:rPr lang="ru-RU" sz="3200" dirty="0">
                <a:latin typeface="Monotype Corsiva" pitchFamily="66" charset="0"/>
              </a:rPr>
              <a:t>Разгораются волчьи глаза:</a:t>
            </a:r>
          </a:p>
          <a:p>
            <a:pPr algn="ctr"/>
            <a:r>
              <a:rPr lang="ru-RU" sz="3200" dirty="0">
                <a:latin typeface="Monotype Corsiva" pitchFamily="66" charset="0"/>
              </a:rPr>
              <a:t>Сколько мяса людей и коней!</a:t>
            </a:r>
          </a:p>
          <a:p>
            <a:pPr algn="ctr"/>
            <a:r>
              <a:rPr lang="ru-RU" sz="3200" dirty="0">
                <a:latin typeface="Monotype Corsiva" pitchFamily="66" charset="0"/>
              </a:rPr>
              <a:t>Вот одной перестрелки цена!</a:t>
            </a:r>
          </a:p>
          <a:p>
            <a:pPr algn="ctr"/>
            <a:r>
              <a:rPr lang="ru-RU" sz="3200" dirty="0">
                <a:latin typeface="Monotype Corsiva" pitchFamily="66" charset="0"/>
              </a:rPr>
              <a:t>Вот ночной урожай батарей!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713" y="1060763"/>
            <a:ext cx="1785937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045" y="3861048"/>
            <a:ext cx="2600363" cy="1322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732" y="2749550"/>
            <a:ext cx="18049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770" y="5663946"/>
            <a:ext cx="1517749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016" y="4445794"/>
            <a:ext cx="2523505" cy="1474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66038" y="181505"/>
            <a:ext cx="1390338" cy="1597598"/>
          </a:xfrm>
          <a:prstGeom prst="rect">
            <a:avLst/>
          </a:prstGeom>
        </p:spPr>
      </p:pic>
      <p:pic>
        <p:nvPicPr>
          <p:cNvPr id="16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0" y="657641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5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6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290" y="-1702284"/>
            <a:ext cx="3481387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5642">
            <a:off x="7798140" y="-484078"/>
            <a:ext cx="362108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2193" y="-1733673"/>
            <a:ext cx="4779963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6035">
            <a:off x="-419305" y="5157193"/>
            <a:ext cx="3017837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2522">
            <a:off x="6880564" y="3728567"/>
            <a:ext cx="5456237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-1977951" y="-1793913"/>
            <a:ext cx="3573016" cy="35730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4664" y="-1684032"/>
            <a:ext cx="11508888" cy="8640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51853" y="4077475"/>
            <a:ext cx="10225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B52" pitchFamily="81" charset="0"/>
              </a:rPr>
              <a:t>Воспоминания</a:t>
            </a:r>
            <a:endParaRPr lang="ru-RU" sz="4800" dirty="0">
              <a:latin typeface="B52" pitchFamily="81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3583" l="0" r="997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25717" y="269950"/>
            <a:ext cx="1390338" cy="1597598"/>
          </a:xfrm>
          <a:prstGeom prst="rect">
            <a:avLst/>
          </a:prstGeom>
        </p:spPr>
      </p:pic>
      <p:pic>
        <p:nvPicPr>
          <p:cNvPr id="12" name="Picture 2" descr="https://psv4.userapi.com/c848128/u265491153/docs/d9/ef63854aba03/100let.png?extra=fr0nDJAT6fgGS97a5rOFUauQ_9k8J6SADXCndLgFywb4rflouwCFqE8L7fxpDxYLp1LnVuC-F6rWEpAc283SWzgrrNXRCTsk8AIo85FmVohW-99cbVOwiiUssVe5UL_LahffXkTVi-N1yGpruEvvWQhWOb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97" y="722305"/>
            <a:ext cx="1916368" cy="63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07" y="5390313"/>
            <a:ext cx="1115542" cy="133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22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</TotalTime>
  <Words>506</Words>
  <Application>Microsoft Office PowerPoint</Application>
  <PresentationFormat>Экран (4:3)</PresentationFormat>
  <Paragraphs>86</Paragraphs>
  <Slides>23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B52</vt:lpstr>
      <vt:lpstr>Calibri</vt:lpstr>
      <vt:lpstr>LetteraTrentadue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Фаина</cp:lastModifiedBy>
  <cp:revision>50</cp:revision>
  <dcterms:created xsi:type="dcterms:W3CDTF">2020-02-05T18:45:07Z</dcterms:created>
  <dcterms:modified xsi:type="dcterms:W3CDTF">2020-02-14T17:43:52Z</dcterms:modified>
</cp:coreProperties>
</file>